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47"/>
  </p:notesMasterIdLst>
  <p:sldIdLst>
    <p:sldId id="256" r:id="rId2"/>
    <p:sldId id="257" r:id="rId3"/>
    <p:sldId id="258" r:id="rId4"/>
    <p:sldId id="299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66" r:id="rId14"/>
    <p:sldId id="291" r:id="rId15"/>
    <p:sldId id="269" r:id="rId16"/>
    <p:sldId id="272" r:id="rId17"/>
    <p:sldId id="295" r:id="rId18"/>
    <p:sldId id="297" r:id="rId19"/>
    <p:sldId id="270" r:id="rId20"/>
    <p:sldId id="273" r:id="rId21"/>
    <p:sldId id="290" r:id="rId22"/>
    <p:sldId id="292" r:id="rId23"/>
    <p:sldId id="298" r:id="rId24"/>
    <p:sldId id="274" r:id="rId25"/>
    <p:sldId id="275" r:id="rId26"/>
    <p:sldId id="276" r:id="rId27"/>
    <p:sldId id="278" r:id="rId28"/>
    <p:sldId id="293" r:id="rId29"/>
    <p:sldId id="294" r:id="rId30"/>
    <p:sldId id="277" r:id="rId31"/>
    <p:sldId id="271" r:id="rId32"/>
    <p:sldId id="296" r:id="rId33"/>
    <p:sldId id="280" r:id="rId34"/>
    <p:sldId id="279" r:id="rId35"/>
    <p:sldId id="281" r:id="rId36"/>
    <p:sldId id="287" r:id="rId37"/>
    <p:sldId id="289" r:id="rId38"/>
    <p:sldId id="301" r:id="rId39"/>
    <p:sldId id="300" r:id="rId40"/>
    <p:sldId id="288" r:id="rId41"/>
    <p:sldId id="264" r:id="rId42"/>
    <p:sldId id="283" r:id="rId43"/>
    <p:sldId id="284" r:id="rId44"/>
    <p:sldId id="285" r:id="rId45"/>
    <p:sldId id="28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2A1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47" autoAdjust="0"/>
  </p:normalViewPr>
  <p:slideViewPr>
    <p:cSldViewPr snapToGrid="0">
      <p:cViewPr varScale="1">
        <p:scale>
          <a:sx n="73" d="100"/>
          <a:sy n="73" d="100"/>
        </p:scale>
        <p:origin x="2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07/09/2023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73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656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58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27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80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4771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097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428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017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778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99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00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466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846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18.png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6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6.jpe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6.jpe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Ingénieur.e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SupOpticien.ne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47F3287-2441-826D-D00D-E6BD1CB3AD7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6BF70F-5084-0FFE-CEB7-FC8B113B7B3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CE642-6135-E8FE-9433-C624FD795070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Quand l’art rencontre la science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DAE36-642C-CD02-AF97-6CB2AB90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08" y="2439256"/>
            <a:ext cx="384376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F4B801-C499-3B15-5D59-205D12131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38" y="2439256"/>
            <a:ext cx="384554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Crabe Stellaire / 2023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0D8B74-10F2-51F9-2406-2A701B035885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318517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22F0FF-411E-DFD2-D60D-CD14FBD11E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72467C-64FB-67AE-1633-D68CAFDCD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13" y="2219456"/>
            <a:ext cx="4365129" cy="43651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D84617-266A-F94C-DFA1-E273D684F048}"/>
              </a:ext>
            </a:extLst>
          </p:cNvPr>
          <p:cNvSpPr txBox="1"/>
          <p:nvPr/>
        </p:nvSpPr>
        <p:spPr>
          <a:xfrm>
            <a:off x="548728" y="4308158"/>
            <a:ext cx="64921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Labo Hubert Curien</a:t>
            </a:r>
            <a:b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</a:br>
            <a:r>
              <a:rPr lang="fr-FR" sz="20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IMAGE SCIENCE &amp; COMPUTER VISION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Microscope sans lentille, par holographie numérique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Thierry FOURNEL</a:t>
            </a:r>
          </a:p>
          <a:p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Crédit photo : Corinne FOURNIER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7187A2-0AE9-41CC-DA40-C04C721C6122}"/>
              </a:ext>
            </a:extLst>
          </p:cNvPr>
          <p:cNvSpPr txBox="1"/>
          <p:nvPr/>
        </p:nvSpPr>
        <p:spPr>
          <a:xfrm>
            <a:off x="218986" y="6280895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https://laboratoirehubertcurien.univ-st-etienne.fr/en/teams/image-science-computer-vision/research-areas/optical-design-and-image-reconstruction/unconventional-imaging-2/digital-holography.html</a:t>
            </a:r>
          </a:p>
        </p:txBody>
      </p:sp>
    </p:spTree>
    <p:extLst>
      <p:ext uri="{BB962C8B-B14F-4D97-AF65-F5344CB8AC3E}">
        <p14:creationId xmlns:p14="http://schemas.microsoft.com/office/powerpoint/2010/main" val="6672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ogo Youtube Rouge. Logo De Médias Sociaux. | Vecteur Premium">
            <a:extLst>
              <a:ext uri="{FF2B5EF4-FFF2-40B4-BE49-F238E27FC236}">
                <a16:creationId xmlns:a16="http://schemas.microsoft.com/office/drawing/2014/main" id="{8266AC50-C268-AC90-E232-988548D79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67" y="5549430"/>
            <a:ext cx="507905" cy="5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0E854B-88B0-EDD2-011F-5E712686C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644" y="2219457"/>
            <a:ext cx="6105628" cy="253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52D0FB8-780F-4520-4FFD-9FE520657482}"/>
              </a:ext>
            </a:extLst>
          </p:cNvPr>
          <p:cNvSpPr txBox="1"/>
          <p:nvPr/>
        </p:nvSpPr>
        <p:spPr>
          <a:xfrm>
            <a:off x="6725920" y="4891536"/>
            <a:ext cx="448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Optique XUV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SOLAR ORBITER, </a:t>
            </a:r>
            <a:r>
              <a:rPr lang="fr-FR" sz="1600" i="1" dirty="0">
                <a:solidFill>
                  <a:srgbClr val="002060"/>
                </a:solidFill>
                <a:latin typeface="Bahnschrift" panose="020B0502040204020203" pitchFamily="34" charset="0"/>
              </a:rPr>
              <a:t>se rapprocher du Soleil</a:t>
            </a:r>
            <a:endParaRPr lang="fr-FR" sz="2400" i="1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Franck DELMOTTE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8F5CFF5-13D6-0CA5-6C12-618145844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35" y="5623078"/>
            <a:ext cx="1659724" cy="92166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1119F33-9CD2-FA31-04E2-08627B26BD9D}"/>
              </a:ext>
            </a:extLst>
          </p:cNvPr>
          <p:cNvSpPr txBox="1"/>
          <p:nvPr/>
        </p:nvSpPr>
        <p:spPr>
          <a:xfrm>
            <a:off x="2379638" y="5961632"/>
            <a:ext cx="233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1" i="0" dirty="0">
                <a:solidFill>
                  <a:srgbClr val="0F0F0F"/>
                </a:solidFill>
                <a:effectLst/>
                <a:latin typeface="YouTube Sans"/>
              </a:rPr>
              <a:t>Solar Orbiter, les miroirs de l'extrême - MANIP#7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2C12C7C-9F76-E987-01CB-887E7F6B94BE}"/>
              </a:ext>
            </a:extLst>
          </p:cNvPr>
          <p:cNvSpPr txBox="1"/>
          <p:nvPr/>
        </p:nvSpPr>
        <p:spPr>
          <a:xfrm>
            <a:off x="2889172" y="5623078"/>
            <a:ext cx="219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dirty="0">
                <a:solidFill>
                  <a:srgbClr val="ED7D31"/>
                </a:solidFill>
                <a:effectLst/>
                <a:latin typeface="Bahnschrift" panose="020B0502040204020203" pitchFamily="34" charset="0"/>
              </a:rPr>
              <a:t>Web série MANIP</a:t>
            </a:r>
            <a:endParaRPr lang="fr-FR" sz="1600" dirty="0">
              <a:solidFill>
                <a:srgbClr val="ED7D3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6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59FA54-FBFA-B138-3509-10F4872C125B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A810E5-AEFB-64F9-4826-1609E96A6E4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5787673-B224-9DCC-1F5D-DADBA40FA03D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449832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AC70E47-E8DA-3609-095D-E2D6B951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8211099-D27A-6E49-13E3-174B662BE2AA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51778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11EB4C5D-DC6C-EAAF-ADB4-568ED2BE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464" y="5879372"/>
            <a:ext cx="1667990" cy="92386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2D0FB8-780F-4520-4FFD-9FE520657482}"/>
              </a:ext>
            </a:extLst>
          </p:cNvPr>
          <p:cNvSpPr txBox="1"/>
          <p:nvPr/>
        </p:nvSpPr>
        <p:spPr>
          <a:xfrm>
            <a:off x="5195396" y="4596678"/>
            <a:ext cx="448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Lasers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Sources ultra-rapides</a:t>
            </a:r>
            <a:endParaRPr lang="fr-FR" sz="2400" i="1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Patrick GEORGES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525CC12-5314-1239-FF5B-0C69C455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DFECA6-56D6-6E89-23A7-FE85238E48CA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DF3B1-5A73-0334-F0EC-890A24DDE24C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89234C-4E2E-E968-181E-BE0DA57DD69E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CCB594-F69B-E8DD-F8BE-69D33363C60A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E8B96F-82A9-5A27-FDD4-568FBD778111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14" name="Flèche : droite 8">
            <a:extLst>
              <a:ext uri="{FF2B5EF4-FFF2-40B4-BE49-F238E27FC236}">
                <a16:creationId xmlns:a16="http://schemas.microsoft.com/office/drawing/2014/main" id="{F6DBEC3B-8511-CB13-E83D-011BA2B981C8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1">
            <a:extLst>
              <a:ext uri="{FF2B5EF4-FFF2-40B4-BE49-F238E27FC236}">
                <a16:creationId xmlns:a16="http://schemas.microsoft.com/office/drawing/2014/main" id="{A7B4A8FF-121F-16E7-2707-65C725EF9B12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Nuage 15">
            <a:extLst>
              <a:ext uri="{FF2B5EF4-FFF2-40B4-BE49-F238E27FC236}">
                <a16:creationId xmlns:a16="http://schemas.microsoft.com/office/drawing/2014/main" id="{8C7DC873-EE48-A931-11E4-E873DA3DAE67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349C766D-43B2-D341-FA70-E52053F59B21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droite 18">
            <a:extLst>
              <a:ext uri="{FF2B5EF4-FFF2-40B4-BE49-F238E27FC236}">
                <a16:creationId xmlns:a16="http://schemas.microsoft.com/office/drawing/2014/main" id="{C5F3480F-D4DE-A8D7-7B8E-214447FBCE4A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506791-B5CE-220F-366A-6C87B39A7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51" y="2303261"/>
            <a:ext cx="6541625" cy="22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Logo Youtube Rouge. Logo De Médias Sociaux. | Vecteur Premium">
            <a:extLst>
              <a:ext uri="{FF2B5EF4-FFF2-40B4-BE49-F238E27FC236}">
                <a16:creationId xmlns:a16="http://schemas.microsoft.com/office/drawing/2014/main" id="{5F731A02-2915-27B9-7826-05A88A0F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95" y="5787595"/>
            <a:ext cx="507905" cy="5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7B374AF-9851-9465-E455-C4587B0A851E}"/>
              </a:ext>
            </a:extLst>
          </p:cNvPr>
          <p:cNvSpPr txBox="1"/>
          <p:nvPr/>
        </p:nvSpPr>
        <p:spPr>
          <a:xfrm>
            <a:off x="9514466" y="6199797"/>
            <a:ext cx="233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1" i="0" dirty="0">
                <a:solidFill>
                  <a:srgbClr val="0F0F0F"/>
                </a:solidFill>
                <a:effectLst/>
                <a:latin typeface="YouTube Sans"/>
              </a:rPr>
              <a:t>Exciter les neurones - MANIP#5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E79EB7-BE6A-7085-78BB-7A4177F85E2B}"/>
              </a:ext>
            </a:extLst>
          </p:cNvPr>
          <p:cNvSpPr txBox="1"/>
          <p:nvPr/>
        </p:nvSpPr>
        <p:spPr>
          <a:xfrm>
            <a:off x="10024000" y="5861243"/>
            <a:ext cx="219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dirty="0">
                <a:solidFill>
                  <a:srgbClr val="ED7D31"/>
                </a:solidFill>
                <a:effectLst/>
                <a:latin typeface="Bahnschrift" panose="020B0502040204020203" pitchFamily="34" charset="0"/>
              </a:rPr>
              <a:t>Web série MANIP</a:t>
            </a:r>
            <a:endParaRPr lang="fr-FR" sz="1600" dirty="0">
              <a:solidFill>
                <a:srgbClr val="ED7D3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623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B5224F-C259-5F8A-58EB-E433B0DE60C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AB812B-3017-2EC1-C4D6-2998F42D063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3C7B68-E64E-8F1E-C1DE-EC1F20BB2B56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920024-F187-D870-32E2-69273831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6" y="2277876"/>
            <a:ext cx="5604387" cy="42032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DA0E56F-05B0-0067-6BA7-ECA968D1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754" y="4418844"/>
            <a:ext cx="2875280" cy="17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15A6E-FB10-5378-484C-C8C64DCEA74A}"/>
              </a:ext>
            </a:extLst>
          </p:cNvPr>
          <p:cNvSpPr/>
          <p:nvPr/>
        </p:nvSpPr>
        <p:spPr>
          <a:xfrm>
            <a:off x="5251770" y="4539410"/>
            <a:ext cx="2580454" cy="186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LatticeGasTeam2019">
            <a:extLst>
              <a:ext uri="{FF2B5EF4-FFF2-40B4-BE49-F238E27FC236}">
                <a16:creationId xmlns:a16="http://schemas.microsoft.com/office/drawing/2014/main" id="{E285B850-9868-BF51-1136-C564ECC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6" y="4592453"/>
            <a:ext cx="2216324" cy="17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D68167D-744D-10F9-61D8-E2F5CF856E94}"/>
              </a:ext>
            </a:extLst>
          </p:cNvPr>
          <p:cNvSpPr txBox="1"/>
          <p:nvPr/>
        </p:nvSpPr>
        <p:spPr>
          <a:xfrm>
            <a:off x="5699760" y="652503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https://www.lcf.institutoptique.fr/groupes-de-recherche/gaz-quantiques/experiences/lattice-gases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5ADCD6-EF5E-C0C4-2733-64A63070E2A1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Gaz Quantiques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Hélium sur réseaux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David CLEMENT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0DBF57-8AC0-3F4E-56F1-3B99DF82E5BC}"/>
              </a:ext>
            </a:extLst>
          </p:cNvPr>
          <p:cNvSpPr txBox="1"/>
          <p:nvPr/>
        </p:nvSpPr>
        <p:spPr>
          <a:xfrm>
            <a:off x="7091301" y="3606920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Interactions atome-atome</a:t>
            </a:r>
          </a:p>
        </p:txBody>
      </p:sp>
    </p:spTree>
    <p:extLst>
      <p:ext uri="{BB962C8B-B14F-4D97-AF65-F5344CB8AC3E}">
        <p14:creationId xmlns:p14="http://schemas.microsoft.com/office/powerpoint/2010/main" val="2402342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D7D3512-319E-5A97-5707-D0C8C881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6" y="2277876"/>
            <a:ext cx="5604387" cy="420329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F6C384-041F-02A3-E699-C77CDBEAD45B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Gaz Quantiques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Hélium sur réseaux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David CLEMENT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DA0E56F-05B0-0067-6BA7-ECA968D1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754" y="4418844"/>
            <a:ext cx="2875280" cy="17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15A6E-FB10-5378-484C-C8C64DCEA74A}"/>
              </a:ext>
            </a:extLst>
          </p:cNvPr>
          <p:cNvSpPr/>
          <p:nvPr/>
        </p:nvSpPr>
        <p:spPr>
          <a:xfrm>
            <a:off x="5251770" y="4539410"/>
            <a:ext cx="2580454" cy="186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LatticeGasTeam2019">
            <a:extLst>
              <a:ext uri="{FF2B5EF4-FFF2-40B4-BE49-F238E27FC236}">
                <a16:creationId xmlns:a16="http://schemas.microsoft.com/office/drawing/2014/main" id="{E285B850-9868-BF51-1136-C564ECC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6" y="4592453"/>
            <a:ext cx="2216324" cy="17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7D4366-677F-F7BB-71DE-0ADCFC0FFAA0}"/>
              </a:ext>
            </a:extLst>
          </p:cNvPr>
          <p:cNvSpPr txBox="1"/>
          <p:nvPr/>
        </p:nvSpPr>
        <p:spPr>
          <a:xfrm>
            <a:off x="7091301" y="3606920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Interactions atome-atome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68167D-744D-10F9-61D8-E2F5CF856E94}"/>
              </a:ext>
            </a:extLst>
          </p:cNvPr>
          <p:cNvSpPr txBox="1"/>
          <p:nvPr/>
        </p:nvSpPr>
        <p:spPr>
          <a:xfrm>
            <a:off x="5699760" y="652503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https://www.lcf.institutoptique.fr/groupes-de-recherche/gaz-quantiques/experiences/lattice-gases</a:t>
            </a:r>
          </a:p>
        </p:txBody>
      </p:sp>
    </p:spTree>
    <p:extLst>
      <p:ext uri="{BB962C8B-B14F-4D97-AF65-F5344CB8AC3E}">
        <p14:creationId xmlns:p14="http://schemas.microsoft.com/office/powerpoint/2010/main" val="37817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1D73E8-461C-CDA3-4283-61728DB52593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F56163-4EAE-F633-4EBD-0044ED207D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DFB099-6987-4C4E-DA19-9B66FAB078DD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D5AB15-CF97-EA75-61DE-3C295959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9" y="2159018"/>
            <a:ext cx="5851781" cy="43888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78ABE-67D2-0E37-452F-8114DBAB1DE1}"/>
              </a:ext>
            </a:extLst>
          </p:cNvPr>
          <p:cNvSpPr/>
          <p:nvPr/>
        </p:nvSpPr>
        <p:spPr>
          <a:xfrm>
            <a:off x="5191118" y="5154003"/>
            <a:ext cx="6431922" cy="162183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DFB099-6987-4C4E-DA19-9B66FAB078DD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E25469-2D0B-C261-A363-CDD1BBCCFF68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Biophotonique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Tomographie par cohérence optique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Arnaud DUBOIS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AD57B3-883A-8BFA-1BF8-7DD00C9B6DAE}"/>
              </a:ext>
            </a:extLst>
          </p:cNvPr>
          <p:cNvSpPr txBox="1"/>
          <p:nvPr/>
        </p:nvSpPr>
        <p:spPr>
          <a:xfrm>
            <a:off x="7091301" y="3606920"/>
            <a:ext cx="437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Nouvelles techniques d'imagerie interférométrique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93CF4F-DF76-A9F1-BBCE-B90DEDD7B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20" y="5251578"/>
            <a:ext cx="3586480" cy="4469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4BBAC5-610F-D9DE-6A85-E5A0EDF1EE5B}"/>
              </a:ext>
            </a:extLst>
          </p:cNvPr>
          <p:cNvSpPr txBox="1"/>
          <p:nvPr/>
        </p:nvSpPr>
        <p:spPr>
          <a:xfrm>
            <a:off x="8314809" y="5698562"/>
            <a:ext cx="364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https://damae-medical.com/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40F1EF-BD50-A125-5427-7032F9972B95}"/>
              </a:ext>
            </a:extLst>
          </p:cNvPr>
          <p:cNvSpPr txBox="1"/>
          <p:nvPr/>
        </p:nvSpPr>
        <p:spPr>
          <a:xfrm>
            <a:off x="9829707" y="4860174"/>
            <a:ext cx="196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Start-up issue de la FIE</a:t>
            </a:r>
            <a:endParaRPr lang="fr-FR" sz="1400" dirty="0">
              <a:solidFill>
                <a:srgbClr val="ED7D3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C65DCC-C272-8C63-72E4-4B1BABC32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421" y="5251578"/>
            <a:ext cx="1983165" cy="144297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F63FAE9-E49A-12B6-CFBE-FAE0E000353D}"/>
              </a:ext>
            </a:extLst>
          </p:cNvPr>
          <p:cNvSpPr txBox="1"/>
          <p:nvPr/>
        </p:nvSpPr>
        <p:spPr>
          <a:xfrm>
            <a:off x="7461296" y="6420181"/>
            <a:ext cx="3009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Anaïs BARUT / CEO et fondatrice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01904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SupOptique</a:t>
            </a:r>
            <a:r>
              <a:rPr lang="fr-FR" sz="4800" dirty="0">
                <a:latin typeface="Bahnschrift SemiBold" panose="020B0502040204020203" pitchFamily="34" charset="0"/>
              </a:rPr>
              <a:t>,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1ABB57C-127B-BA36-E3F8-F13048205B3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7DBF68F4-B9DE-5AB8-0230-97A584D4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03" y="2862114"/>
            <a:ext cx="959136" cy="95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55" y="5206456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80" y="3212477"/>
            <a:ext cx="1105787" cy="6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FBF6D20-263F-2CCD-E1F8-0D4E67DCBF04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3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F18D0261-33DE-3070-7051-6DE134A34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885" y="2222419"/>
            <a:ext cx="654963" cy="65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">
            <a:extLst>
              <a:ext uri="{FF2B5EF4-FFF2-40B4-BE49-F238E27FC236}">
                <a16:creationId xmlns:a16="http://schemas.microsoft.com/office/drawing/2014/main" id="{851FE2D2-C173-BC59-A320-5353033C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16" y="2646172"/>
            <a:ext cx="1105787" cy="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90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Outils Professionnels</a:t>
            </a:r>
            <a:endParaRPr lang="fr-FR" sz="40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5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1515685" y="2357708"/>
            <a:ext cx="4754485" cy="8075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COMMUNICATION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92A85-CAD6-118B-0D20-60F30AD4907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7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DC3A1E45-2B4B-482E-9DA0-763C078F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8" y="4859312"/>
            <a:ext cx="1599265" cy="15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398637A4-69BB-B01A-387A-9C0F33054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2" y="328005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6">
            <a:extLst>
              <a:ext uri="{FF2B5EF4-FFF2-40B4-BE49-F238E27FC236}">
                <a16:creationId xmlns:a16="http://schemas.microsoft.com/office/drawing/2014/main" id="{D4ABD13F-D55D-BDC0-7FED-A368FAD2B1A4}"/>
              </a:ext>
            </a:extLst>
          </p:cNvPr>
          <p:cNvSpPr/>
          <p:nvPr/>
        </p:nvSpPr>
        <p:spPr>
          <a:xfrm>
            <a:off x="7113451" y="4395793"/>
            <a:ext cx="4107543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Réseau Professionnel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A796F0-39AE-FA6C-22DA-DAEA079E90BB}"/>
              </a:ext>
            </a:extLst>
          </p:cNvPr>
          <p:cNvSpPr txBox="1"/>
          <p:nvPr/>
        </p:nvSpPr>
        <p:spPr>
          <a:xfrm>
            <a:off x="7099640" y="6157087"/>
            <a:ext cx="159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LinkedIn</a:t>
            </a:r>
            <a:endParaRPr lang="fr-FR" sz="1600" dirty="0"/>
          </a:p>
        </p:txBody>
      </p:sp>
      <p:pic>
        <p:nvPicPr>
          <p:cNvPr id="2050" name="Picture 2" descr="SupOptique Alumni">
            <a:extLst>
              <a:ext uri="{FF2B5EF4-FFF2-40B4-BE49-F238E27FC236}">
                <a16:creationId xmlns:a16="http://schemas.microsoft.com/office/drawing/2014/main" id="{F325D368-5407-B700-025C-EF6C61781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142" y="5049474"/>
            <a:ext cx="2329902" cy="11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F1FAC8B-7EC8-3B8B-3DC9-A698899999CF}"/>
              </a:ext>
            </a:extLst>
          </p:cNvPr>
          <p:cNvSpPr txBox="1"/>
          <p:nvPr/>
        </p:nvSpPr>
        <p:spPr>
          <a:xfrm>
            <a:off x="2771293" y="3320858"/>
            <a:ext cx="384684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i="1" dirty="0"/>
              <a:t>Adresse </a:t>
            </a:r>
            <a:r>
              <a:rPr lang="fr-FR" sz="2000" i="1" dirty="0" err="1"/>
              <a:t>eMail</a:t>
            </a:r>
            <a:endParaRPr lang="fr-FR" sz="2000" i="1" dirty="0"/>
          </a:p>
          <a:p>
            <a:endParaRPr lang="fr-FR" sz="1400" b="1" dirty="0"/>
          </a:p>
          <a:p>
            <a:r>
              <a:rPr lang="fr-FR" sz="2800" b="1" dirty="0"/>
              <a:t>@institutoptique.fr</a:t>
            </a:r>
            <a:endParaRPr lang="fr-FR" sz="2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38C569-9B07-DE67-BF2E-46AF644328C0}"/>
              </a:ext>
            </a:extLst>
          </p:cNvPr>
          <p:cNvSpPr txBox="1"/>
          <p:nvPr/>
        </p:nvSpPr>
        <p:spPr>
          <a:xfrm>
            <a:off x="8276681" y="6187864"/>
            <a:ext cx="3340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https://www.supoptique-alumni.com/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E835988-D7DB-5640-B407-588E1E404CF9}"/>
              </a:ext>
            </a:extLst>
          </p:cNvPr>
          <p:cNvSpPr txBox="1"/>
          <p:nvPr/>
        </p:nvSpPr>
        <p:spPr>
          <a:xfrm>
            <a:off x="2035230" y="4859312"/>
            <a:ext cx="39673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solidFill>
                  <a:srgbClr val="002060"/>
                </a:solidFill>
              </a:rPr>
              <a:t>Attention !</a:t>
            </a:r>
          </a:p>
          <a:p>
            <a:pPr algn="ctr"/>
            <a:r>
              <a:rPr lang="fr-FR" sz="2000" i="1" dirty="0">
                <a:solidFill>
                  <a:srgbClr val="002060"/>
                </a:solidFill>
              </a:rPr>
              <a:t>Adresse valable uniquement jusqu’à la fin de vos études…</a:t>
            </a:r>
          </a:p>
        </p:txBody>
      </p:sp>
    </p:spTree>
    <p:extLst>
      <p:ext uri="{BB962C8B-B14F-4D97-AF65-F5344CB8AC3E}">
        <p14:creationId xmlns:p14="http://schemas.microsoft.com/office/powerpoint/2010/main" val="2763941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Pour me contacter</a:t>
            </a: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1515685" y="2357708"/>
            <a:ext cx="4754485" cy="80759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COMMUNICATION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92A85-CAD6-118B-0D20-60F30AD4907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7" name="Picture 4" descr="logo LinkedIn png, icône LinkedIn png transparent 18930587 PNG">
            <a:extLst>
              <a:ext uri="{FF2B5EF4-FFF2-40B4-BE49-F238E27FC236}">
                <a16:creationId xmlns:a16="http://schemas.microsoft.com/office/drawing/2014/main" id="{DC3A1E45-2B4B-482E-9DA0-763C078F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8" y="4859312"/>
            <a:ext cx="1599265" cy="15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ecteur gratuit enveloppe avec le signe de courrier électronique">
            <a:extLst>
              <a:ext uri="{FF2B5EF4-FFF2-40B4-BE49-F238E27FC236}">
                <a16:creationId xmlns:a16="http://schemas.microsoft.com/office/drawing/2014/main" id="{398637A4-69BB-B01A-387A-9C0F33054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2" y="328005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6">
            <a:extLst>
              <a:ext uri="{FF2B5EF4-FFF2-40B4-BE49-F238E27FC236}">
                <a16:creationId xmlns:a16="http://schemas.microsoft.com/office/drawing/2014/main" id="{D4ABD13F-D55D-BDC0-7FED-A368FAD2B1A4}"/>
              </a:ext>
            </a:extLst>
          </p:cNvPr>
          <p:cNvSpPr/>
          <p:nvPr/>
        </p:nvSpPr>
        <p:spPr>
          <a:xfrm>
            <a:off x="7113451" y="4395793"/>
            <a:ext cx="4107543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Réseau Professionnel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A796F0-39AE-FA6C-22DA-DAEA079E90BB}"/>
              </a:ext>
            </a:extLst>
          </p:cNvPr>
          <p:cNvSpPr txBox="1"/>
          <p:nvPr/>
        </p:nvSpPr>
        <p:spPr>
          <a:xfrm>
            <a:off x="7099640" y="6157087"/>
            <a:ext cx="1599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LinkedIn</a:t>
            </a: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F1FAC8B-7EC8-3B8B-3DC9-A698899999CF}"/>
              </a:ext>
            </a:extLst>
          </p:cNvPr>
          <p:cNvSpPr txBox="1"/>
          <p:nvPr/>
        </p:nvSpPr>
        <p:spPr>
          <a:xfrm>
            <a:off x="2771293" y="3320858"/>
            <a:ext cx="74372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400" b="1" dirty="0"/>
          </a:p>
          <a:p>
            <a:r>
              <a:rPr lang="fr-FR" sz="2800" b="1" dirty="0" err="1"/>
              <a:t>julien.villemejane</a:t>
            </a:r>
            <a:br>
              <a:rPr lang="fr-FR" sz="2800" b="1" dirty="0"/>
            </a:br>
            <a:r>
              <a:rPr lang="fr-FR" sz="2800" b="1" dirty="0"/>
              <a:t>@institutoptique.fr</a:t>
            </a:r>
            <a:endParaRPr lang="fr-FR" sz="2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7EE5A8-37C6-7EBC-F046-BBDCE5668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143" y="5130513"/>
            <a:ext cx="4752975" cy="13239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E5982A-E79E-3A35-0E32-EBA305E31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877" y="5130513"/>
            <a:ext cx="632051" cy="74823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C3413EC-9077-A62C-63E6-FF53D036E83F}"/>
              </a:ext>
            </a:extLst>
          </p:cNvPr>
          <p:cNvSpPr txBox="1"/>
          <p:nvPr/>
        </p:nvSpPr>
        <p:spPr>
          <a:xfrm>
            <a:off x="2771293" y="5038863"/>
            <a:ext cx="3878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/>
          </a:p>
          <a:p>
            <a:r>
              <a:rPr lang="fr-FR" sz="2400" dirty="0"/>
              <a:t>06 72 27 89 55</a:t>
            </a:r>
          </a:p>
        </p:txBody>
      </p:sp>
      <p:pic>
        <p:nvPicPr>
          <p:cNvPr id="3076" name="Picture 4" descr="WhatsApp logo png 21460383 PNG">
            <a:extLst>
              <a:ext uri="{FF2B5EF4-FFF2-40B4-BE49-F238E27FC236}">
                <a16:creationId xmlns:a16="http://schemas.microsoft.com/office/drawing/2014/main" id="{93BC518E-6611-D54F-373E-747030EC1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93" y="5099782"/>
            <a:ext cx="748237" cy="7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724356E-3189-8C39-77BE-49208E753943}"/>
              </a:ext>
            </a:extLst>
          </p:cNvPr>
          <p:cNvSpPr txBox="1"/>
          <p:nvPr/>
        </p:nvSpPr>
        <p:spPr>
          <a:xfrm>
            <a:off x="6784493" y="2312675"/>
            <a:ext cx="5121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3A342C"/>
                </a:solidFill>
                <a:effectLst/>
                <a:latin typeface="century gothic" panose="020B0502020202020204" pitchFamily="34" charset="0"/>
              </a:rPr>
              <a:t>Co-responsable des Travaux Pratiques</a:t>
            </a:r>
            <a:br>
              <a:rPr lang="fr-FR" b="0" i="0" dirty="0">
                <a:solidFill>
                  <a:srgbClr val="3A342C"/>
                </a:solidFill>
                <a:effectLst/>
                <a:latin typeface="century gothic" panose="020B0502020202020204" pitchFamily="34" charset="0"/>
              </a:rPr>
            </a:br>
            <a:r>
              <a:rPr lang="fr-FR" b="0" i="0" dirty="0">
                <a:solidFill>
                  <a:srgbClr val="3A342C"/>
                </a:solidFill>
                <a:effectLst/>
                <a:latin typeface="century gothic" panose="020B0502020202020204" pitchFamily="34" charset="0"/>
              </a:rPr>
              <a:t>Electronique / Informatique</a:t>
            </a:r>
            <a:endParaRPr lang="fr-F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ctr"/>
            <a:endParaRPr lang="fr-F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century gothic, verdana, arial, sans-serif"/>
              </a:rPr>
              <a:t>Responsable enquête Jeunes Diplômé.es</a:t>
            </a:r>
            <a:endParaRPr lang="fr-F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12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99" y="3257251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85" y="5372769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79" y="3258452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5" y="4217034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29" y="4505928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46" y="4343306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18" y="3258452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33" y="5429127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6">
            <a:extLst>
              <a:ext uri="{FF2B5EF4-FFF2-40B4-BE49-F238E27FC236}">
                <a16:creationId xmlns:a16="http://schemas.microsoft.com/office/drawing/2014/main" id="{CE8404F8-52DB-8C9C-B598-5E5A6F3A7F55}"/>
              </a:ext>
            </a:extLst>
          </p:cNvPr>
          <p:cNvSpPr/>
          <p:nvPr/>
        </p:nvSpPr>
        <p:spPr>
          <a:xfrm>
            <a:off x="7982892" y="2402101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 : coins arrondis 6">
            <a:extLst>
              <a:ext uri="{FF2B5EF4-FFF2-40B4-BE49-F238E27FC236}">
                <a16:creationId xmlns:a16="http://schemas.microsoft.com/office/drawing/2014/main" id="{A149A2B8-F998-F26D-E434-F4882BC549B9}"/>
              </a:ext>
            </a:extLst>
          </p:cNvPr>
          <p:cNvSpPr/>
          <p:nvPr/>
        </p:nvSpPr>
        <p:spPr>
          <a:xfrm>
            <a:off x="7982892" y="4466567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Gestion de projets / Versions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834966" y="2389427"/>
            <a:ext cx="4580314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92A85-CAD6-118B-0D20-60F30AD4907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428360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945" y="4670162"/>
            <a:ext cx="4904894" cy="833309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Prix Nobel de Physique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 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1D73E8-461C-CDA3-4283-61728DB52593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4" name="Picture 4" descr="Prix Nobel pour Alain Aspect - un monde quantique intriguant - La France en  Australie">
            <a:extLst>
              <a:ext uri="{FF2B5EF4-FFF2-40B4-BE49-F238E27FC236}">
                <a16:creationId xmlns:a16="http://schemas.microsoft.com/office/drawing/2014/main" id="{9F318935-2E93-D83B-FA22-A4B3C09C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854" y="2219456"/>
            <a:ext cx="2865040" cy="429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symbole, Graphique, art&#10;&#10;Description générée automatiquement">
            <a:extLst>
              <a:ext uri="{FF2B5EF4-FFF2-40B4-BE49-F238E27FC236}">
                <a16:creationId xmlns:a16="http://schemas.microsoft.com/office/drawing/2014/main" id="{41EB6577-4DEB-F7F2-79AB-98F769AE363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61" y="881050"/>
            <a:ext cx="563880" cy="5638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FA452D-2FDB-B703-455C-D19AFF651DC9}"/>
              </a:ext>
            </a:extLst>
          </p:cNvPr>
          <p:cNvSpPr txBox="1"/>
          <p:nvPr/>
        </p:nvSpPr>
        <p:spPr>
          <a:xfrm rot="20863291">
            <a:off x="1628140" y="1326761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  <a:latin typeface="Mystical Woods Smooth Script" panose="020F0502020204030204" pitchFamily="2" charset="0"/>
              </a:rPr>
              <a:t>40</a:t>
            </a:r>
          </a:p>
        </p:txBody>
      </p:sp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39E83F2-6A9A-4EAE-4288-D57200D9F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949">
            <a:off x="4151334" y="532614"/>
            <a:ext cx="795967" cy="67037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8CE359A-DDA3-EB91-327A-82145A61F182}"/>
              </a:ext>
            </a:extLst>
          </p:cNvPr>
          <p:cNvSpPr txBox="1"/>
          <p:nvPr/>
        </p:nvSpPr>
        <p:spPr>
          <a:xfrm rot="21054081">
            <a:off x="4100553" y="102518"/>
            <a:ext cx="103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0070C0"/>
                </a:solidFill>
                <a:latin typeface="Mystical Woods Smooth Script" panose="020F0502020204030204" pitchFamily="2" charset="0"/>
              </a:rPr>
              <a:t>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05E0F3-2340-DD74-686F-390E6139A1AD}"/>
              </a:ext>
            </a:extLst>
          </p:cNvPr>
          <p:cNvSpPr txBox="1"/>
          <p:nvPr/>
        </p:nvSpPr>
        <p:spPr>
          <a:xfrm rot="250466">
            <a:off x="1514898" y="3127410"/>
            <a:ext cx="476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2060"/>
                </a:solidFill>
                <a:latin typeface="Mystical Woods Smooth Script" panose="020F0502020204030204" pitchFamily="2" charset="0"/>
              </a:rPr>
              <a:t>( Probablement )    </a:t>
            </a:r>
            <a:r>
              <a:rPr lang="fr-FR" sz="3200" dirty="0">
                <a:solidFill>
                  <a:srgbClr val="0070C0"/>
                </a:solidFill>
                <a:latin typeface="Mystical Woods Smooth Script" panose="020F0502020204030204" pitchFamily="2" charset="0"/>
              </a:rPr>
              <a:t>pas</a:t>
            </a:r>
          </a:p>
        </p:txBody>
      </p:sp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BC3F66A-D27A-5A40-D664-8C10D1A4A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0992" flipH="1">
            <a:off x="4065917" y="2930627"/>
            <a:ext cx="603326" cy="56168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E5D7296-3258-BBAB-F57E-B1E8A6CA9439}"/>
              </a:ext>
            </a:extLst>
          </p:cNvPr>
          <p:cNvSpPr txBox="1"/>
          <p:nvPr/>
        </p:nvSpPr>
        <p:spPr>
          <a:xfrm rot="178044">
            <a:off x="3975606" y="2564094"/>
            <a:ext cx="210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Mystical Woods Smooth Script" panose="020F0502020204030204" pitchFamily="2" charset="0"/>
              </a:rPr>
              <a:t>toujours</a:t>
            </a:r>
          </a:p>
        </p:txBody>
      </p:sp>
    </p:spTree>
    <p:extLst>
      <p:ext uri="{BB962C8B-B14F-4D97-AF65-F5344CB8AC3E}">
        <p14:creationId xmlns:p14="http://schemas.microsoft.com/office/powerpoint/2010/main" val="10750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GIT et </a:t>
            </a:r>
            <a:r>
              <a:rPr lang="fr-FR" sz="4800" dirty="0" err="1">
                <a:latin typeface="Bahnschrift SemiBold" panose="020B0502040204020203" pitchFamily="34" charset="0"/>
              </a:rPr>
              <a:t>versionning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1071474-0EEF-CB6B-D2F1-ACC72F5C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63" y="2285615"/>
            <a:ext cx="7675649" cy="4443797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9E87E441-53D6-9921-A25B-CA8D67F6CBB0}"/>
              </a:ext>
            </a:extLst>
          </p:cNvPr>
          <p:cNvSpPr txBox="1"/>
          <p:nvPr/>
        </p:nvSpPr>
        <p:spPr>
          <a:xfrm>
            <a:off x="6392314" y="6577781"/>
            <a:ext cx="548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https://www.atlassian.com/fr/git/tutorials/comparing-workflows/gitflow-workflow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CFC1AF1C-4CD6-7C05-B1D8-482806186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/>
          </a:bodyPr>
          <a:lstStyle/>
          <a:p>
            <a:r>
              <a:rPr lang="fr-FR" b="1" dirty="0"/>
              <a:t>Gestion de </a:t>
            </a:r>
            <a:br>
              <a:rPr lang="fr-FR" b="1" dirty="0"/>
            </a:br>
            <a:r>
              <a:rPr lang="fr-FR" b="1" dirty="0"/>
              <a:t>versions</a:t>
            </a:r>
          </a:p>
          <a:p>
            <a:r>
              <a:rPr lang="fr-FR" b="1" dirty="0"/>
              <a:t>Dépôts de </a:t>
            </a:r>
            <a:br>
              <a:rPr lang="fr-FR" b="1" dirty="0"/>
            </a:br>
            <a:r>
              <a:rPr lang="fr-FR" b="1" dirty="0"/>
              <a:t>fichiers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0D26FE1E-A3B0-12B6-08AF-F787774B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96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rganigramme : Procédé prédéfini 13">
            <a:extLst>
              <a:ext uri="{FF2B5EF4-FFF2-40B4-BE49-F238E27FC236}">
                <a16:creationId xmlns:a16="http://schemas.microsoft.com/office/drawing/2014/main" id="{149774E8-A104-6C9B-816A-4E3C2A207F29}"/>
              </a:ext>
            </a:extLst>
          </p:cNvPr>
          <p:cNvSpPr/>
          <p:nvPr/>
        </p:nvSpPr>
        <p:spPr>
          <a:xfrm>
            <a:off x="123886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Organigramme : Multidocument 6">
            <a:extLst>
              <a:ext uri="{FF2B5EF4-FFF2-40B4-BE49-F238E27FC236}">
                <a16:creationId xmlns:a16="http://schemas.microsoft.com/office/drawing/2014/main" id="{C2FBBB5A-7B3E-E743-4513-C795065F0D8F}"/>
              </a:ext>
            </a:extLst>
          </p:cNvPr>
          <p:cNvSpPr/>
          <p:nvPr/>
        </p:nvSpPr>
        <p:spPr>
          <a:xfrm>
            <a:off x="1288026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(main)</a:t>
            </a:r>
          </a:p>
        </p:txBody>
      </p:sp>
      <p:sp>
        <p:nvSpPr>
          <p:cNvPr id="8" name="Organigramme : Disque magnétique 7">
            <a:extLst>
              <a:ext uri="{FF2B5EF4-FFF2-40B4-BE49-F238E27FC236}">
                <a16:creationId xmlns:a16="http://schemas.microsoft.com/office/drawing/2014/main" id="{A7687CDF-7840-10B9-FA45-CE232B1E9B79}"/>
              </a:ext>
            </a:extLst>
          </p:cNvPr>
          <p:cNvSpPr/>
          <p:nvPr/>
        </p:nvSpPr>
        <p:spPr>
          <a:xfrm>
            <a:off x="1115566" y="2329187"/>
            <a:ext cx="4587143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serveur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E6EF4634-89FD-B4F0-37FA-3462FD891767}"/>
              </a:ext>
            </a:extLst>
          </p:cNvPr>
          <p:cNvSpPr/>
          <p:nvPr/>
        </p:nvSpPr>
        <p:spPr>
          <a:xfrm>
            <a:off x="7393858" y="2329186"/>
            <a:ext cx="2189432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10" name="Organigramme : Multidocument 9">
            <a:extLst>
              <a:ext uri="{FF2B5EF4-FFF2-40B4-BE49-F238E27FC236}">
                <a16:creationId xmlns:a16="http://schemas.microsoft.com/office/drawing/2014/main" id="{9E6E3B75-F2EA-AED4-8954-848C10CC4608}"/>
              </a:ext>
            </a:extLst>
          </p:cNvPr>
          <p:cNvSpPr/>
          <p:nvPr/>
        </p:nvSpPr>
        <p:spPr>
          <a:xfrm>
            <a:off x="1288025" y="3896917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F15FF4-CE60-F056-AC91-A15A39A41A89}"/>
              </a:ext>
            </a:extLst>
          </p:cNvPr>
          <p:cNvCxnSpPr>
            <a:cxnSpLocks/>
          </p:cNvCxnSpPr>
          <p:nvPr/>
        </p:nvCxnSpPr>
        <p:spPr>
          <a:xfrm>
            <a:off x="2815558" y="3283975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Multidocument 12">
            <a:extLst>
              <a:ext uri="{FF2B5EF4-FFF2-40B4-BE49-F238E27FC236}">
                <a16:creationId xmlns:a16="http://schemas.microsoft.com/office/drawing/2014/main" id="{51A9E878-B96F-497C-6C65-88CC5FC2EFDA}"/>
              </a:ext>
            </a:extLst>
          </p:cNvPr>
          <p:cNvSpPr/>
          <p:nvPr/>
        </p:nvSpPr>
        <p:spPr>
          <a:xfrm>
            <a:off x="782981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5" name="Organigramme : Procédé prédéfini 14">
            <a:extLst>
              <a:ext uri="{FF2B5EF4-FFF2-40B4-BE49-F238E27FC236}">
                <a16:creationId xmlns:a16="http://schemas.microsoft.com/office/drawing/2014/main" id="{6282871F-0429-B7BE-5F0E-032287FA74C0}"/>
              </a:ext>
            </a:extLst>
          </p:cNvPr>
          <p:cNvSpPr/>
          <p:nvPr/>
        </p:nvSpPr>
        <p:spPr>
          <a:xfrm>
            <a:off x="410005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Organigramme : Multidocument 15">
            <a:extLst>
              <a:ext uri="{FF2B5EF4-FFF2-40B4-BE49-F238E27FC236}">
                <a16:creationId xmlns:a16="http://schemas.microsoft.com/office/drawing/2014/main" id="{1801D54D-1611-0A3F-F406-6D61F24A7EBA}"/>
              </a:ext>
            </a:extLst>
          </p:cNvPr>
          <p:cNvSpPr/>
          <p:nvPr/>
        </p:nvSpPr>
        <p:spPr>
          <a:xfrm>
            <a:off x="412709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C41C10-56E7-EB92-DAA9-0D2D75D3C964}"/>
              </a:ext>
            </a:extLst>
          </p:cNvPr>
          <p:cNvSpPr txBox="1"/>
          <p:nvPr/>
        </p:nvSpPr>
        <p:spPr>
          <a:xfrm>
            <a:off x="1509251" y="479516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ORGA1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48418A-1ED4-B2F5-CBD1-0A4F6D8D449C}"/>
              </a:ext>
            </a:extLst>
          </p:cNvPr>
          <p:cNvSpPr txBox="1"/>
          <p:nvPr/>
        </p:nvSpPr>
        <p:spPr>
          <a:xfrm>
            <a:off x="4370441" y="479516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USER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D472531-D969-31DF-1CED-F0565A688EA4}"/>
              </a:ext>
            </a:extLst>
          </p:cNvPr>
          <p:cNvSpPr txBox="1"/>
          <p:nvPr/>
        </p:nvSpPr>
        <p:spPr>
          <a:xfrm>
            <a:off x="2909122" y="29793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fork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3C6DC73-2CB4-C99B-C43D-93C627A1F9D4}"/>
              </a:ext>
            </a:extLst>
          </p:cNvPr>
          <p:cNvCxnSpPr>
            <a:cxnSpLocks/>
          </p:cNvCxnSpPr>
          <p:nvPr/>
        </p:nvCxnSpPr>
        <p:spPr>
          <a:xfrm>
            <a:off x="5894279" y="326574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747F555-97F0-2934-B29C-B9D0F4CBE52C}"/>
              </a:ext>
            </a:extLst>
          </p:cNvPr>
          <p:cNvSpPr txBox="1"/>
          <p:nvPr/>
        </p:nvSpPr>
        <p:spPr>
          <a:xfrm>
            <a:off x="5987843" y="296110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clone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1A995C-596C-BCA2-3606-198166DD9415}"/>
              </a:ext>
            </a:extLst>
          </p:cNvPr>
          <p:cNvSpPr txBox="1"/>
          <p:nvPr/>
        </p:nvSpPr>
        <p:spPr>
          <a:xfrm>
            <a:off x="8688552" y="370117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2"/>
                </a:solidFill>
              </a:rPr>
              <a:t>modify</a:t>
            </a:r>
            <a:r>
              <a:rPr lang="fr-FR" sz="1400" b="1" dirty="0">
                <a:solidFill>
                  <a:schemeClr val="accent2"/>
                </a:solidFill>
              </a:rPr>
              <a:t> / update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622FC-11CF-969C-14BF-F99F5896083F}"/>
              </a:ext>
            </a:extLst>
          </p:cNvPr>
          <p:cNvCxnSpPr>
            <a:cxnSpLocks/>
          </p:cNvCxnSpPr>
          <p:nvPr/>
        </p:nvCxnSpPr>
        <p:spPr>
          <a:xfrm flipH="1">
            <a:off x="7393858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6073B51-E6E6-8097-ACD1-EBB218E9237F}"/>
              </a:ext>
            </a:extLst>
          </p:cNvPr>
          <p:cNvSpPr txBox="1"/>
          <p:nvPr/>
        </p:nvSpPr>
        <p:spPr>
          <a:xfrm>
            <a:off x="7574173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commit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1122FB1-48DB-114F-59A8-6099FD0B8029}"/>
              </a:ext>
            </a:extLst>
          </p:cNvPr>
          <p:cNvCxnSpPr>
            <a:cxnSpLocks/>
          </p:cNvCxnSpPr>
          <p:nvPr/>
        </p:nvCxnSpPr>
        <p:spPr>
          <a:xfrm flipH="1">
            <a:off x="5889807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B6509542-0ED6-09F6-DFD0-081E38A584B3}"/>
              </a:ext>
            </a:extLst>
          </p:cNvPr>
          <p:cNvSpPr txBox="1"/>
          <p:nvPr/>
        </p:nvSpPr>
        <p:spPr>
          <a:xfrm>
            <a:off x="6050458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push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BBA0E32-EB54-BF1C-5EC2-ACD4003C4B4D}"/>
              </a:ext>
            </a:extLst>
          </p:cNvPr>
          <p:cNvCxnSpPr>
            <a:cxnSpLocks/>
          </p:cNvCxnSpPr>
          <p:nvPr/>
        </p:nvCxnSpPr>
        <p:spPr>
          <a:xfrm>
            <a:off x="5894279" y="488110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19F12750-DAF6-7955-F9EF-BBFA084C5495}"/>
              </a:ext>
            </a:extLst>
          </p:cNvPr>
          <p:cNvSpPr txBox="1"/>
          <p:nvPr/>
        </p:nvSpPr>
        <p:spPr>
          <a:xfrm>
            <a:off x="5987843" y="45764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ACC1C3-D178-E440-05CF-40CDCB8D2E67}"/>
              </a:ext>
            </a:extLst>
          </p:cNvPr>
          <p:cNvSpPr txBox="1"/>
          <p:nvPr/>
        </p:nvSpPr>
        <p:spPr>
          <a:xfrm>
            <a:off x="9176826" y="308700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user </a:t>
            </a:r>
            <a:r>
              <a:rPr lang="fr-FR" sz="1400" b="1" dirty="0" err="1">
                <a:solidFill>
                  <a:schemeClr val="accent2"/>
                </a:solidFill>
              </a:rPr>
              <a:t>branch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23E57C9-087A-445D-62EA-D4B1A446CAFF}"/>
              </a:ext>
            </a:extLst>
          </p:cNvPr>
          <p:cNvCxnSpPr>
            <a:cxnSpLocks/>
          </p:cNvCxnSpPr>
          <p:nvPr/>
        </p:nvCxnSpPr>
        <p:spPr>
          <a:xfrm flipH="1">
            <a:off x="2797191" y="400895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0D1CE825-A8F1-01E5-3065-C9BFF8012EA1}"/>
              </a:ext>
            </a:extLst>
          </p:cNvPr>
          <p:cNvSpPr txBox="1"/>
          <p:nvPr/>
        </p:nvSpPr>
        <p:spPr>
          <a:xfrm>
            <a:off x="2957842" y="373067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 </a:t>
            </a:r>
            <a:r>
              <a:rPr lang="fr-FR" sz="1400" b="1" dirty="0" err="1">
                <a:solidFill>
                  <a:schemeClr val="accent2"/>
                </a:solidFill>
              </a:rPr>
              <a:t>request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E9C32AE-FFCD-20DE-1BB7-88783A62FE60}"/>
              </a:ext>
            </a:extLst>
          </p:cNvPr>
          <p:cNvCxnSpPr>
            <a:cxnSpLocks/>
          </p:cNvCxnSpPr>
          <p:nvPr/>
        </p:nvCxnSpPr>
        <p:spPr>
          <a:xfrm flipH="1">
            <a:off x="2779195" y="4583310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352DBA1-72B4-4AC1-395A-F30A5BC53E26}"/>
              </a:ext>
            </a:extLst>
          </p:cNvPr>
          <p:cNvSpPr txBox="1"/>
          <p:nvPr/>
        </p:nvSpPr>
        <p:spPr>
          <a:xfrm>
            <a:off x="2939846" y="43050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merge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CACDECB-8C8A-042A-98C7-C4935555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16" y="4569510"/>
            <a:ext cx="3238905" cy="195132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E89E02A-CEF3-4A35-9F74-F05934F4B4C5}"/>
              </a:ext>
            </a:extLst>
          </p:cNvPr>
          <p:cNvSpPr txBox="1"/>
          <p:nvPr/>
        </p:nvSpPr>
        <p:spPr>
          <a:xfrm>
            <a:off x="7892160" y="6553459"/>
            <a:ext cx="4345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https://www.atlassian.com/fr/git/tutorials/using-branches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6E98F732-3DEB-C246-7D32-648D1C75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868" y="5452712"/>
            <a:ext cx="5577506" cy="1264347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28" name="Picture 2" descr="Git">
            <a:extLst>
              <a:ext uri="{FF2B5EF4-FFF2-40B4-BE49-F238E27FC236}">
                <a16:creationId xmlns:a16="http://schemas.microsoft.com/office/drawing/2014/main" id="{C3573E59-D27B-AF81-5C8F-05B58862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5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 fontScale="92500"/>
          </a:bodyPr>
          <a:lstStyle/>
          <a:p>
            <a:r>
              <a:rPr lang="fr-FR" dirty="0"/>
              <a:t>Accès aux versions précédentes</a:t>
            </a:r>
          </a:p>
          <a:p>
            <a:pPr lvl="1"/>
            <a:r>
              <a:rPr lang="fr-FR" b="1" dirty="0" err="1"/>
              <a:t>SourceTree</a:t>
            </a:r>
            <a:r>
              <a:rPr lang="fr-FR" b="1" dirty="0"/>
              <a:t> </a:t>
            </a:r>
            <a:r>
              <a:rPr lang="fr-FR" dirty="0"/>
              <a:t>(par exemple)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voir les modifications</a:t>
            </a:r>
            <a:r>
              <a:rPr lang="fr-FR" dirty="0"/>
              <a:t> et les </a:t>
            </a:r>
            <a:r>
              <a:rPr lang="fr-FR" b="1" dirty="0"/>
              <a:t>différentes branches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restaurer des versions précédentes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7266AD5-CBA5-2F83-7102-02B8D551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29" y="2315552"/>
            <a:ext cx="6257749" cy="40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73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DeskTop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/>
          </a:bodyPr>
          <a:lstStyle/>
          <a:p>
            <a:r>
              <a:rPr lang="fr-FR" dirty="0"/>
              <a:t>Gestionnaire graphique</a:t>
            </a:r>
          </a:p>
          <a:p>
            <a:pPr lvl="1"/>
            <a:r>
              <a:rPr lang="fr-FR" dirty="0"/>
              <a:t>Affichage des </a:t>
            </a:r>
            <a:r>
              <a:rPr lang="fr-FR" b="1" dirty="0"/>
              <a:t>fichiers modifiés</a:t>
            </a:r>
          </a:p>
          <a:p>
            <a:pPr lvl="1"/>
            <a:r>
              <a:rPr lang="fr-FR" dirty="0"/>
              <a:t>Possibilité de faire toutes les </a:t>
            </a:r>
            <a:r>
              <a:rPr lang="fr-FR" b="1" dirty="0"/>
              <a:t>actions git </a:t>
            </a:r>
            <a:r>
              <a:rPr lang="fr-FR" dirty="0"/>
              <a:t>(commit, pull, push…) </a:t>
            </a:r>
            <a:r>
              <a:rPr lang="fr-FR" b="1" dirty="0"/>
              <a:t>graphiquement</a:t>
            </a:r>
          </a:p>
        </p:txBody>
      </p:sp>
      <p:pic>
        <p:nvPicPr>
          <p:cNvPr id="2050" name="Picture 2" descr="Screenshot of GitHub Desktop running on Windows">
            <a:extLst>
              <a:ext uri="{FF2B5EF4-FFF2-40B4-BE49-F238E27FC236}">
                <a16:creationId xmlns:a16="http://schemas.microsoft.com/office/drawing/2014/main" id="{9C89134C-9F2F-179B-5BAA-D7CB780D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29" y="2265753"/>
            <a:ext cx="6427297" cy="4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10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rganigramme : Procédé prédéfini 27">
            <a:extLst>
              <a:ext uri="{FF2B5EF4-FFF2-40B4-BE49-F238E27FC236}">
                <a16:creationId xmlns:a16="http://schemas.microsoft.com/office/drawing/2014/main" id="{7C8E1384-DB21-CA9B-7694-4DB8D98AC8FF}"/>
              </a:ext>
            </a:extLst>
          </p:cNvPr>
          <p:cNvSpPr/>
          <p:nvPr/>
        </p:nvSpPr>
        <p:spPr>
          <a:xfrm>
            <a:off x="580102" y="2238984"/>
            <a:ext cx="5987845" cy="317858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/ Dépôts de </a:t>
            </a:r>
            <a:r>
              <a:rPr lang="fr-FR" dirty="0" err="1"/>
              <a:t>SupOp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2050" name="Picture 2" descr="Résultat de recherche d'images pour &quot;github logo&quot;">
            <a:extLst>
              <a:ext uri="{FF2B5EF4-FFF2-40B4-BE49-F238E27FC236}">
                <a16:creationId xmlns:a16="http://schemas.microsoft.com/office/drawing/2014/main" id="{EF17F59B-3DC2-541B-6AF7-484C8DC2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79" y="461391"/>
            <a:ext cx="22764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08C0E92-34E3-2C36-4A6A-83BF6D640F89}"/>
              </a:ext>
            </a:extLst>
          </p:cNvPr>
          <p:cNvSpPr txBox="1"/>
          <p:nvPr/>
        </p:nvSpPr>
        <p:spPr>
          <a:xfrm>
            <a:off x="1238864" y="2264443"/>
            <a:ext cx="485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github.com/orgs/IOGS-Digital-Methods/</a:t>
            </a:r>
          </a:p>
        </p:txBody>
      </p:sp>
      <p:sp>
        <p:nvSpPr>
          <p:cNvPr id="33" name="Organigramme : Multidocument 32">
            <a:extLst>
              <a:ext uri="{FF2B5EF4-FFF2-40B4-BE49-F238E27FC236}">
                <a16:creationId xmlns:a16="http://schemas.microsoft.com/office/drawing/2014/main" id="{C06DF6EC-93DC-3317-BB3F-7C922B719ADD}"/>
              </a:ext>
            </a:extLst>
          </p:cNvPr>
          <p:cNvSpPr/>
          <p:nvPr/>
        </p:nvSpPr>
        <p:spPr>
          <a:xfrm>
            <a:off x="825910" y="2679192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SupOpNumTools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EA998A8-8F4C-DEB5-AB8F-3A1BFF987EF1}"/>
              </a:ext>
            </a:extLst>
          </p:cNvPr>
          <p:cNvSpPr txBox="1"/>
          <p:nvPr/>
        </p:nvSpPr>
        <p:spPr>
          <a:xfrm>
            <a:off x="3637934" y="2669212"/>
            <a:ext cx="22417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Package Python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8" name="Organigramme : Multidocument 37">
            <a:extLst>
              <a:ext uri="{FF2B5EF4-FFF2-40B4-BE49-F238E27FC236}">
                <a16:creationId xmlns:a16="http://schemas.microsoft.com/office/drawing/2014/main" id="{F97A46F0-1D38-4DA8-754A-364645430D76}"/>
              </a:ext>
            </a:extLst>
          </p:cNvPr>
          <p:cNvSpPr/>
          <p:nvPr/>
        </p:nvSpPr>
        <p:spPr>
          <a:xfrm>
            <a:off x="801331" y="3609569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Engineer</a:t>
            </a:r>
            <a:r>
              <a:rPr lang="fr-FR" sz="1600" b="1" dirty="0">
                <a:solidFill>
                  <a:schemeClr val="tx1"/>
                </a:solidFill>
              </a:rPr>
              <a:t> courses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87397D-3581-92C8-8BB3-9B22ABDD174C}"/>
              </a:ext>
            </a:extLst>
          </p:cNvPr>
          <p:cNvSpPr txBox="1"/>
          <p:nvPr/>
        </p:nvSpPr>
        <p:spPr>
          <a:xfrm>
            <a:off x="3667432" y="3620713"/>
            <a:ext cx="2428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Ressources / Cours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Outils Numériques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	Classé par semestre</a:t>
            </a:r>
          </a:p>
        </p:txBody>
      </p:sp>
      <p:sp>
        <p:nvSpPr>
          <p:cNvPr id="40" name="Organigramme : Multidocument 39">
            <a:extLst>
              <a:ext uri="{FF2B5EF4-FFF2-40B4-BE49-F238E27FC236}">
                <a16:creationId xmlns:a16="http://schemas.microsoft.com/office/drawing/2014/main" id="{0C4D0EC6-35DD-6AF1-055F-1163CB7AD350}"/>
              </a:ext>
            </a:extLst>
          </p:cNvPr>
          <p:cNvSpPr/>
          <p:nvPr/>
        </p:nvSpPr>
        <p:spPr>
          <a:xfrm>
            <a:off x="747253" y="4485346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SupOpDemos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41" name="Organigramme : Procédé prédéfini 40">
            <a:extLst>
              <a:ext uri="{FF2B5EF4-FFF2-40B4-BE49-F238E27FC236}">
                <a16:creationId xmlns:a16="http://schemas.microsoft.com/office/drawing/2014/main" id="{F85948BA-F471-97C7-3CF0-5A46593EDA26}"/>
              </a:ext>
            </a:extLst>
          </p:cNvPr>
          <p:cNvSpPr/>
          <p:nvPr/>
        </p:nvSpPr>
        <p:spPr>
          <a:xfrm>
            <a:off x="7880556" y="2238984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21A7EA8-7F54-0BCB-E49D-1C2B148CBF73}"/>
              </a:ext>
            </a:extLst>
          </p:cNvPr>
          <p:cNvSpPr txBox="1"/>
          <p:nvPr/>
        </p:nvSpPr>
        <p:spPr>
          <a:xfrm>
            <a:off x="8424046" y="2299880"/>
            <a:ext cx="298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</a:t>
            </a:r>
            <a:r>
              <a:rPr lang="fr-FR" b="1" dirty="0" err="1">
                <a:solidFill>
                  <a:schemeClr val="bg1"/>
                </a:solidFill>
              </a:rPr>
              <a:t>embedded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3" name="Organigramme : Procédé prédéfini 42">
            <a:extLst>
              <a:ext uri="{FF2B5EF4-FFF2-40B4-BE49-F238E27FC236}">
                <a16:creationId xmlns:a16="http://schemas.microsoft.com/office/drawing/2014/main" id="{4D7B85F0-18FC-29B8-DB3A-8C7DF1EDDA05}"/>
              </a:ext>
            </a:extLst>
          </p:cNvPr>
          <p:cNvSpPr/>
          <p:nvPr/>
        </p:nvSpPr>
        <p:spPr>
          <a:xfrm>
            <a:off x="7880556" y="3832565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80E2957-A949-8B49-7A5F-C50213921CB0}"/>
              </a:ext>
            </a:extLst>
          </p:cNvPr>
          <p:cNvSpPr txBox="1"/>
          <p:nvPr/>
        </p:nvSpPr>
        <p:spPr>
          <a:xfrm>
            <a:off x="8008373" y="3891565"/>
            <a:ext cx="3731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-interface-</a:t>
            </a:r>
            <a:r>
              <a:rPr lang="fr-FR" b="1" dirty="0" err="1">
                <a:solidFill>
                  <a:schemeClr val="bg1"/>
                </a:solidFill>
              </a:rPr>
              <a:t>projects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CF4056A-B9CD-99EE-C2D3-223259BCBD2A}"/>
              </a:ext>
            </a:extLst>
          </p:cNvPr>
          <p:cNvSpPr txBox="1"/>
          <p:nvPr/>
        </p:nvSpPr>
        <p:spPr>
          <a:xfrm>
            <a:off x="8549406" y="2664198"/>
            <a:ext cx="2738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Librairies pour l’embarqué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i="1" dirty="0">
                <a:solidFill>
                  <a:schemeClr val="bg1"/>
                </a:solidFill>
              </a:rPr>
              <a:t>Systèmes électroniques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90D335-DE65-8A66-2168-6117F49CDFB5}"/>
              </a:ext>
            </a:extLst>
          </p:cNvPr>
          <p:cNvSpPr txBox="1"/>
          <p:nvPr/>
        </p:nvSpPr>
        <p:spPr>
          <a:xfrm>
            <a:off x="8549406" y="4245858"/>
            <a:ext cx="2738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Dépôts des projets de 1A et 2A</a:t>
            </a:r>
            <a:endParaRPr lang="fr-FR" sz="1400" i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A4A7FB-5457-2684-88B1-CDE54C884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5443559"/>
            <a:ext cx="4830915" cy="10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5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6B45CC-D28D-8497-2681-7884BB77E3B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Autres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Hors Photonique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E0A294-E10D-D092-E4E7-9550A6B1D4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2D2867A-6571-E311-F808-FC89617614CE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AE3ACC-6217-9977-C0A1-0FBA9F13CFE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79A1DE8-969A-3021-DBCF-C76C4C43008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428</TotalTime>
  <Words>1422</Words>
  <Application>Microsoft Office PowerPoint</Application>
  <PresentationFormat>Grand écran</PresentationFormat>
  <Paragraphs>443</Paragraphs>
  <Slides>45</Slides>
  <Notes>35</Notes>
  <HiddenSlides>0</HiddenSlides>
  <MMClips>0</MMClips>
  <ScaleCrop>false</ScaleCrop>
  <HeadingPairs>
    <vt:vector size="8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62" baseType="lpstr">
      <vt:lpstr>Arial</vt:lpstr>
      <vt:lpstr>Avenir Next LT Pro</vt:lpstr>
      <vt:lpstr>Bahnschrift</vt:lpstr>
      <vt:lpstr>Bahnschrift Light</vt:lpstr>
      <vt:lpstr>Bahnschrift SemiBold</vt:lpstr>
      <vt:lpstr>Bahnschrift SemiBold SemiConden</vt:lpstr>
      <vt:lpstr>Calibri</vt:lpstr>
      <vt:lpstr>century gothic</vt:lpstr>
      <vt:lpstr>century gothic, verdana, arial, sans-serif</vt:lpstr>
      <vt:lpstr>Montserrat</vt:lpstr>
      <vt:lpstr>Mystical Woods Smooth Script</vt:lpstr>
      <vt:lpstr>Raleway</vt:lpstr>
      <vt:lpstr>Raleway ExtraBold</vt:lpstr>
      <vt:lpstr>Verdana</vt:lpstr>
      <vt:lpstr>YouTube Sans</vt:lpstr>
      <vt:lpstr>AccentBoxVTI</vt:lpstr>
      <vt:lpstr>Bitmap Image</vt:lpstr>
      <vt:lpstr>Ingénieur.e SupOpticien.ne</vt:lpstr>
      <vt:lpstr>ingénieur.e</vt:lpstr>
      <vt:lpstr>ingénieur.e</vt:lpstr>
      <vt:lpstr>Prix Nobel de Physique</vt:lpstr>
      <vt:lpstr>ingénieur.e</vt:lpstr>
      <vt:lpstr>ingénieur.e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  <vt:lpstr>Présentation PowerPoint</vt:lpstr>
      <vt:lpstr>Outils Professionnels</vt:lpstr>
      <vt:lpstr>Présentation PowerPoint</vt:lpstr>
      <vt:lpstr>Présentation PowerPoint</vt:lpstr>
      <vt:lpstr>Présentation PowerPoint</vt:lpstr>
      <vt:lpstr>GIT et versionning</vt:lpstr>
      <vt:lpstr>Git / Versionning</vt:lpstr>
      <vt:lpstr>Git / Versionning</vt:lpstr>
      <vt:lpstr>Git / Versionning</vt:lpstr>
      <vt:lpstr>GitHub DeskTop</vt:lpstr>
      <vt:lpstr>GitHub / Dépôts de SupOp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199</cp:revision>
  <dcterms:created xsi:type="dcterms:W3CDTF">2023-04-08T12:37:13Z</dcterms:created>
  <dcterms:modified xsi:type="dcterms:W3CDTF">2023-09-07T08:01:23Z</dcterms:modified>
</cp:coreProperties>
</file>